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715000" cx="9144000"/>
  <p:notesSz cx="6858000" cy="9144000"/>
  <p:embeddedFontLst>
    <p:embeddedFont>
      <p:font typeface="Ubuntu"/>
      <p:regular r:id="rId13"/>
      <p:bold r:id="rId14"/>
      <p:italic r:id="rId15"/>
      <p:boldItalic r:id="rId16"/>
    </p:embeddedFont>
    <p:embeddedFont>
      <p:font typeface="Ubuntu Light"/>
      <p:regular r:id="rId17"/>
      <p:bold r:id="rId18"/>
      <p:italic r:id="rId19"/>
      <p:boldItalic r:id="rId20"/>
    </p:embeddedFont>
    <p:embeddedFont>
      <p:font typeface="Fira Code Light"/>
      <p:regular r:id="rId21"/>
      <p:bold r:id="rId22"/>
    </p:embeddedFont>
    <p:embeddedFont>
      <p:font typeface="Fira Code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Light-boldItalic.fntdata"/><Relationship Id="rId11" Type="http://schemas.openxmlformats.org/officeDocument/2006/relationships/slide" Target="slides/slide7.xml"/><Relationship Id="rId22" Type="http://schemas.openxmlformats.org/officeDocument/2006/relationships/font" Target="fonts/FiraCodeLight-bold.fntdata"/><Relationship Id="rId10" Type="http://schemas.openxmlformats.org/officeDocument/2006/relationships/slide" Target="slides/slide6.xml"/><Relationship Id="rId21" Type="http://schemas.openxmlformats.org/officeDocument/2006/relationships/font" Target="fonts/FiraCodeLight-regular.fntdata"/><Relationship Id="rId13" Type="http://schemas.openxmlformats.org/officeDocument/2006/relationships/font" Target="fonts/Ubuntu-regular.fntdata"/><Relationship Id="rId24" Type="http://schemas.openxmlformats.org/officeDocument/2006/relationships/font" Target="fonts/FiraCode-bold.fntdata"/><Relationship Id="rId12" Type="http://schemas.openxmlformats.org/officeDocument/2006/relationships/slide" Target="slides/slide8.xml"/><Relationship Id="rId23" Type="http://schemas.openxmlformats.org/officeDocument/2006/relationships/font" Target="fonts/FiraCod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Ubuntu-italic.fntdata"/><Relationship Id="rId14" Type="http://schemas.openxmlformats.org/officeDocument/2006/relationships/font" Target="fonts/Ubuntu-bold.fntdata"/><Relationship Id="rId17" Type="http://schemas.openxmlformats.org/officeDocument/2006/relationships/font" Target="fonts/UbuntuLight-regular.fntdata"/><Relationship Id="rId16" Type="http://schemas.openxmlformats.org/officeDocument/2006/relationships/font" Target="fonts/Ubuntu-boldItalic.fntdata"/><Relationship Id="rId5" Type="http://schemas.openxmlformats.org/officeDocument/2006/relationships/slide" Target="slides/slide1.xml"/><Relationship Id="rId19" Type="http://schemas.openxmlformats.org/officeDocument/2006/relationships/font" Target="fonts/UbuntuLight-italic.fntdata"/><Relationship Id="rId6" Type="http://schemas.openxmlformats.org/officeDocument/2006/relationships/slide" Target="slides/slide2.xml"/><Relationship Id="rId18" Type="http://schemas.openxmlformats.org/officeDocument/2006/relationships/font" Target="fonts/Ubuntu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e7729c02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e7729c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f52899c9d_0_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f52899c9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f52899c9d_0_1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f52899c9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e8b068190_0_10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e8b06819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f52899c9d_0_2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f52899c9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f52899c9d_0_3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f52899c9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f52899c9d_0_3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f52899c9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231050"/>
            <a:ext cx="394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Arrays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7713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Lógica de 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I</a:t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6827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Arrays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336950" y="1411025"/>
            <a:ext cx="647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Um </a:t>
            </a:r>
            <a:r>
              <a:rPr i="1"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array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é um contêiner de objetos que armazena uma quantidade limitada de elementos de um único tipo. O tamanho do array é definido em sua declaração. Para declarar um array de 10 posições de números inteiros, podemos escrever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647725" y="2892500"/>
            <a:ext cx="4098300" cy="4002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arrayInteiros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>
              <a:solidFill>
                <a:srgbClr val="A6F7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Arrays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50" y="1229651"/>
            <a:ext cx="6973001" cy="27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Strings com arrays de caracteres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336950" y="1411025"/>
            <a:ext cx="64701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Temos que ter em mente que, assim como o tipo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char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representa um único carácter </a:t>
            </a:r>
            <a:r>
              <a:rPr i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Unicode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String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representa uma sequência de caracteres, ou seja, um array de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char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Portanto, podemos manipular qualquer string como um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char</a:t>
            </a:r>
            <a:r>
              <a:rPr lang="pt-BR">
                <a:solidFill>
                  <a:srgbClr val="FFFFFF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[]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Para nossa conveniência, a linguagem Java já nos fornece diversos métodos para manipulação de arrays. </a:t>
            </a: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Vamos analisar o exemplo a seguir.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 de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336950" y="1411025"/>
            <a:ext cx="64701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Exercício 1: for e array - Média de Números Pares</a:t>
            </a:r>
            <a:endParaRPr b="1"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Desenvolva um programa que calcule e imprima a média dos números pares em um array de inteiros que 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vão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 de 1 ao 10. 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Lembrando para utilizar contator e operador de 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atribuição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 de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1336950" y="1411025"/>
            <a:ext cx="6470100" cy="4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Exercício 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: for, array e métodos - 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Inversão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 de Array</a:t>
            </a:r>
            <a:endParaRPr b="1"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Escreva um programa que inverta a ordem dos elementos em um array de caracteres.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Exemplo: 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Entrada: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pt-BR">
                <a:solidFill>
                  <a:srgbClr val="00A67D"/>
                </a:solidFill>
                <a:latin typeface="Fira Code"/>
                <a:ea typeface="Fira Code"/>
                <a:cs typeface="Fira Code"/>
                <a:sym typeface="Fira Code"/>
              </a:rPr>
              <a:t>'a'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00A67D"/>
                </a:solidFill>
                <a:latin typeface="Fira Code"/>
                <a:ea typeface="Fira Code"/>
                <a:cs typeface="Fira Code"/>
                <a:sym typeface="Fira Code"/>
              </a:rPr>
              <a:t>'b'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00A67D"/>
                </a:solidFill>
                <a:latin typeface="Fira Code"/>
                <a:ea typeface="Fira Code"/>
                <a:cs typeface="Fira Code"/>
                <a:sym typeface="Fira Code"/>
              </a:rPr>
              <a:t>'c'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00A67D"/>
                </a:solidFill>
                <a:latin typeface="Fira Code"/>
                <a:ea typeface="Fira Code"/>
                <a:cs typeface="Fira Code"/>
                <a:sym typeface="Fira Code"/>
              </a:rPr>
              <a:t>'d'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00A67D"/>
                </a:solidFill>
                <a:latin typeface="Fira Code"/>
                <a:ea typeface="Fira Code"/>
                <a:cs typeface="Fira Code"/>
                <a:sym typeface="Fira Code"/>
              </a:rPr>
              <a:t>'e'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];</a:t>
            </a:r>
            <a:b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Saída: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pt-BR">
                <a:solidFill>
                  <a:srgbClr val="00A67D"/>
                </a:solidFill>
                <a:latin typeface="Fira Code"/>
                <a:ea typeface="Fira Code"/>
                <a:cs typeface="Fira Code"/>
                <a:sym typeface="Fira Code"/>
              </a:rPr>
              <a:t>'e'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00A67D"/>
                </a:solidFill>
                <a:latin typeface="Fira Code"/>
                <a:ea typeface="Fira Code"/>
                <a:cs typeface="Fira Code"/>
                <a:sym typeface="Fira Code"/>
              </a:rPr>
              <a:t>'d'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00A67D"/>
                </a:solidFill>
                <a:latin typeface="Fira Code"/>
                <a:ea typeface="Fira Code"/>
                <a:cs typeface="Fira Code"/>
                <a:sym typeface="Fira Code"/>
              </a:rPr>
              <a:t>'c'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00A67D"/>
                </a:solidFill>
                <a:latin typeface="Fira Code"/>
                <a:ea typeface="Fira Code"/>
                <a:cs typeface="Fira Code"/>
                <a:sym typeface="Fira Code"/>
              </a:rPr>
              <a:t>'b'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00A67D"/>
                </a:solidFill>
                <a:latin typeface="Fira Code"/>
                <a:ea typeface="Fira Code"/>
                <a:cs typeface="Fira Code"/>
                <a:sym typeface="Fira Code"/>
              </a:rPr>
              <a:t>'a'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];</a:t>
            </a:r>
            <a:endParaRPr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 de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1336950" y="1411025"/>
            <a:ext cx="64701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Exercício 3: for, array e métodos - Maior Elemento</a:t>
            </a:r>
            <a:b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b="1"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Implemente uma função que encontre e retorne o maior elemento em um array de doubles.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Exemplo: 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Entrada: [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2.5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1.8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4.3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3.1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5.7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b="1"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